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42"/>
  </p:notesMasterIdLst>
  <p:handoutMasterIdLst>
    <p:handoutMasterId r:id="rId43"/>
  </p:handoutMasterIdLst>
  <p:sldIdLst>
    <p:sldId id="391" r:id="rId2"/>
    <p:sldId id="418" r:id="rId3"/>
    <p:sldId id="419" r:id="rId4"/>
    <p:sldId id="420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9" r:id="rId13"/>
    <p:sldId id="428" r:id="rId14"/>
    <p:sldId id="430" r:id="rId15"/>
    <p:sldId id="431" r:id="rId16"/>
    <p:sldId id="432" r:id="rId17"/>
    <p:sldId id="433" r:id="rId18"/>
    <p:sldId id="439" r:id="rId19"/>
    <p:sldId id="434" r:id="rId20"/>
    <p:sldId id="435" r:id="rId21"/>
    <p:sldId id="436" r:id="rId22"/>
    <p:sldId id="437" r:id="rId23"/>
    <p:sldId id="438" r:id="rId24"/>
    <p:sldId id="440" r:id="rId25"/>
    <p:sldId id="441" r:id="rId26"/>
    <p:sldId id="442" r:id="rId27"/>
    <p:sldId id="443" r:id="rId28"/>
    <p:sldId id="444" r:id="rId29"/>
    <p:sldId id="445" r:id="rId30"/>
    <p:sldId id="447" r:id="rId31"/>
    <p:sldId id="446" r:id="rId32"/>
    <p:sldId id="448" r:id="rId33"/>
    <p:sldId id="449" r:id="rId34"/>
    <p:sldId id="451" r:id="rId35"/>
    <p:sldId id="452" r:id="rId36"/>
    <p:sldId id="453" r:id="rId37"/>
    <p:sldId id="454" r:id="rId38"/>
    <p:sldId id="455" r:id="rId39"/>
    <p:sldId id="456" r:id="rId40"/>
    <p:sldId id="458" r:id="rId41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10/15/2022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10/15/2022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10/15/2022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10/15/2022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10/15/2022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10/15/2022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04</a:t>
            </a:r>
            <a:br>
              <a:rPr lang="en-US" altLang="ko-KR" b="1" dirty="0"/>
            </a:br>
            <a:r>
              <a:rPr lang="ko-KR" altLang="en-US" dirty="0"/>
              <a:t>인터페이스 기초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3479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4.5.3 </a:t>
            </a:r>
            <a:r>
              <a:rPr lang="ko-KR" altLang="en-US" dirty="0"/>
              <a:t>동영상 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(＇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절대경로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fps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delay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(1000/fps)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0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현재 프레임 번호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07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4.5.3 </a:t>
            </a:r>
            <a:r>
              <a:rPr lang="ko-KR" altLang="en-US" dirty="0"/>
              <a:t>동영상 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break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+= 1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ECECDA-DA8F-7AB1-F931-84DCABCC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132236"/>
            <a:ext cx="389173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6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4.6.1 matplotlib</a:t>
            </a:r>
            <a:r>
              <a:rPr lang="ko-KR" altLang="en-US" dirty="0"/>
              <a:t>로 이미지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(“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”,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=(3,4))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original(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bgr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603A03-5C0B-62CA-AB6D-39AF3CC4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43" y="1705372"/>
            <a:ext cx="1901150" cy="29461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9F5DC1-3318-8703-7B34-5C2021445AC4}"/>
              </a:ext>
            </a:extLst>
          </p:cNvPr>
          <p:cNvSpPr/>
          <p:nvPr/>
        </p:nvSpPr>
        <p:spPr>
          <a:xfrm>
            <a:off x="899592" y="3786059"/>
            <a:ext cx="3744416" cy="108012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4.6.1 matplotlib</a:t>
            </a:r>
            <a:r>
              <a:rPr lang="ko-KR" altLang="en-US" dirty="0"/>
              <a:t>로 이미지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(“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”,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=(3,4))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original(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bgr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dirty="0" err="1">
                <a:latin typeface="ubuntu mono derivative powerline" panose="020B0509030602030204" pitchFamily="49" charset="0"/>
              </a:rPr>
              <a:t>.</a:t>
            </a:r>
            <a:r>
              <a:rPr lang="en-US" altLang="ko-KR" sz="1600" dirty="0" err="1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(‘off’)</a:t>
            </a: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F760D6-1802-1CBE-8CAD-8AEA8125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933797"/>
            <a:ext cx="1724823" cy="26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</a:t>
            </a:r>
            <a:r>
              <a:rPr lang="ko-KR" altLang="en-US" dirty="0"/>
              <a:t>로 이미지</a:t>
            </a:r>
            <a:r>
              <a:rPr lang="en-US" altLang="ko-KR" dirty="0"/>
              <a:t> </a:t>
            </a:r>
            <a:r>
              <a:rPr lang="ko-KR" altLang="en-US" dirty="0"/>
              <a:t>두개 동시에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=(6,4))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suptitle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image display')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(1, 2, 1)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2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열의 첫번째 이미지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두번째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CCCF9-8E01-DCA7-ACA4-8267C164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868880"/>
            <a:ext cx="3237620" cy="25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 </a:t>
            </a:r>
            <a:r>
              <a:rPr lang="ko-KR" altLang="en-US" dirty="0"/>
              <a:t>기능 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DDE71-FF16-C1A1-4B7E-28E8304E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47" y="2137420"/>
            <a:ext cx="3587505" cy="2788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37F70C-0C74-C43E-68CA-F242C364038D}"/>
              </a:ext>
            </a:extLst>
          </p:cNvPr>
          <p:cNvSpPr/>
          <p:nvPr/>
        </p:nvSpPr>
        <p:spPr>
          <a:xfrm>
            <a:off x="3538050" y="4729708"/>
            <a:ext cx="164786" cy="1847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52B66-EF71-C2A4-D3CC-E05ACE5AC7A7}"/>
              </a:ext>
            </a:extLst>
          </p:cNvPr>
          <p:cNvSpPr/>
          <p:nvPr/>
        </p:nvSpPr>
        <p:spPr>
          <a:xfrm>
            <a:off x="3735685" y="4733477"/>
            <a:ext cx="164786" cy="18478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9C3C5C-7199-C39B-CADB-F62A09D7D36A}"/>
              </a:ext>
            </a:extLst>
          </p:cNvPr>
          <p:cNvSpPr/>
          <p:nvPr/>
        </p:nvSpPr>
        <p:spPr>
          <a:xfrm>
            <a:off x="3933321" y="4734015"/>
            <a:ext cx="164786" cy="1847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D24EED-BBB2-7DB3-48E8-F6F01F9A83C5}"/>
              </a:ext>
            </a:extLst>
          </p:cNvPr>
          <p:cNvCxnSpPr/>
          <p:nvPr/>
        </p:nvCxnSpPr>
        <p:spPr>
          <a:xfrm>
            <a:off x="5724128" y="4914496"/>
            <a:ext cx="576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F7DE1B-7C94-F515-BBD6-3D322BB76DA1}"/>
              </a:ext>
            </a:extLst>
          </p:cNvPr>
          <p:cNvSpPr txBox="1"/>
          <p:nvPr/>
        </p:nvSpPr>
        <p:spPr>
          <a:xfrm>
            <a:off x="5220072" y="4947525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현재 위치 </a:t>
            </a:r>
            <a:r>
              <a:rPr lang="en-US" altLang="ko-KR" sz="1050" b="1" dirty="0">
                <a:solidFill>
                  <a:srgbClr val="FF0000"/>
                </a:solidFill>
              </a:rPr>
              <a:t>r, g, b </a:t>
            </a:r>
            <a:r>
              <a:rPr lang="ko-KR" altLang="en-US" sz="1050" b="1" dirty="0">
                <a:solidFill>
                  <a:srgbClr val="FF0000"/>
                </a:solidFill>
              </a:rPr>
              <a:t>컬러 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433C1-C7D9-9CDC-4871-3A4071E5FB08}"/>
              </a:ext>
            </a:extLst>
          </p:cNvPr>
          <p:cNvSpPr txBox="1"/>
          <p:nvPr/>
        </p:nvSpPr>
        <p:spPr>
          <a:xfrm>
            <a:off x="2987823" y="4952159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확대</a:t>
            </a:r>
            <a:r>
              <a:rPr lang="en-US" altLang="ko-KR" sz="1050" b="1" dirty="0">
                <a:solidFill>
                  <a:srgbClr val="FF0000"/>
                </a:solidFill>
              </a:rPr>
              <a:t>/</a:t>
            </a:r>
            <a:r>
              <a:rPr lang="ko-KR" altLang="en-US" sz="1050" b="1" dirty="0">
                <a:solidFill>
                  <a:srgbClr val="FF0000"/>
                </a:solidFill>
              </a:rPr>
              <a:t>축소기능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D888-B213-D9E4-788C-022D68F367FE}"/>
              </a:ext>
            </a:extLst>
          </p:cNvPr>
          <p:cNvSpPr txBox="1"/>
          <p:nvPr/>
        </p:nvSpPr>
        <p:spPr>
          <a:xfrm>
            <a:off x="3396414" y="5143080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세부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759EE-77E3-DA7E-7463-CE34C86F708B}"/>
              </a:ext>
            </a:extLst>
          </p:cNvPr>
          <p:cNvSpPr txBox="1"/>
          <p:nvPr/>
        </p:nvSpPr>
        <p:spPr>
          <a:xfrm>
            <a:off x="3851920" y="4944047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B050"/>
                </a:solidFill>
              </a:rPr>
              <a:t>이미지 저장</a:t>
            </a:r>
          </a:p>
        </p:txBody>
      </p:sp>
    </p:spTree>
    <p:extLst>
      <p:ext uri="{BB962C8B-B14F-4D97-AF65-F5344CB8AC3E}">
        <p14:creationId xmlns:p14="http://schemas.microsoft.com/office/powerpoint/2010/main" val="192279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x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(100)**2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y3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.choice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(50, size=100)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=(5, 3))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y1, 'b--',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y2, 'go-',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y3, 'c+:', linewidth=2)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('Line examples’)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BF2D0-BAB1-5608-0293-996BD996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28" y="2305630"/>
            <a:ext cx="4131092" cy="30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([0,10, 0,80])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E6B99-DB7F-AD9E-B404-3D49044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209428"/>
            <a:ext cx="4445589" cy="32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5.1.1 </a:t>
            </a:r>
            <a:r>
              <a:rPr lang="ko-KR" altLang="en-US" dirty="0"/>
              <a:t>행렬 처리 함수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-1)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transpose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['image',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D9E62-8DE6-0596-53D0-FAEA4AF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024" y="1273324"/>
            <a:ext cx="2619705" cy="285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4816B-ACE3-3FB5-4D45-D3AF4FF5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91" y="1129308"/>
            <a:ext cx="1235546" cy="1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4.4.1 </a:t>
            </a:r>
            <a:r>
              <a:rPr lang="ko-KR" altLang="en-US" dirty="0"/>
              <a:t>영상파일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title1, title2 = 'cv2gray', 'cv2color'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cv2gray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('/images/test_image.jpg',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cv2color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('/images/test_image.jpg',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(title1, cv2gray)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(title2, cv2color)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destroyAllWindows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81265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ko-KR" altLang="en-US" dirty="0"/>
              <a:t>과제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조건</a:t>
            </a:r>
            <a:r>
              <a:rPr lang="en-US" altLang="ko-KR" dirty="0"/>
              <a:t>:</a:t>
            </a:r>
          </a:p>
          <a:p>
            <a:pPr lvl="3"/>
            <a:r>
              <a:rPr lang="en-US" altLang="ko-KR" dirty="0"/>
              <a:t>OpenCV</a:t>
            </a:r>
            <a:r>
              <a:rPr lang="ko-KR" altLang="en-US" dirty="0"/>
              <a:t>가 아닌 </a:t>
            </a:r>
            <a:r>
              <a:rPr lang="en-US" altLang="ko-KR" dirty="0"/>
              <a:t>matplotlib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marL="1142955" lvl="3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두 개의 </a:t>
            </a:r>
            <a:r>
              <a:rPr lang="en-US" altLang="ko-KR" dirty="0"/>
              <a:t>Figure</a:t>
            </a:r>
            <a:r>
              <a:rPr lang="ko-KR" altLang="en-US" dirty="0"/>
              <a:t>를 출력하라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세부조건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1</a:t>
            </a:r>
          </a:p>
          <a:p>
            <a:pPr lvl="4"/>
            <a:r>
              <a:rPr lang="ko-KR" altLang="en-US" dirty="0"/>
              <a:t>원본 이미지</a:t>
            </a:r>
            <a:endParaRPr lang="en-US" altLang="ko-KR" dirty="0"/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2</a:t>
            </a:r>
          </a:p>
          <a:p>
            <a:pPr lvl="4"/>
            <a:r>
              <a:rPr lang="ko-KR" altLang="en-US" dirty="0"/>
              <a:t>축 변경을 통한 이미지 </a:t>
            </a:r>
            <a:r>
              <a:rPr lang="en-US" altLang="ko-KR" dirty="0"/>
              <a:t>4</a:t>
            </a:r>
            <a:r>
              <a:rPr lang="ko-KR" altLang="en-US" dirty="0"/>
              <a:t>개를 한번에 출력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D1A8C0-5965-8A5B-A7CB-1F6A7BE0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3"/>
            <a:ext cx="2681657" cy="3866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5F89DA-E494-BD34-17C4-776D927D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9646"/>
            <a:ext cx="1454315" cy="225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5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red, green, blue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split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('original')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</p:txBody>
      </p:sp>
    </p:spTree>
    <p:extLst>
      <p:ext uri="{BB962C8B-B14F-4D97-AF65-F5344CB8AC3E}">
        <p14:creationId xmlns:p14="http://schemas.microsoft.com/office/powerpoint/2010/main" val="169967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('red')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(red,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(2, 2, 3)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3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('green')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(green,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(2, 2, 4)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4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('blue')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(blue,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789C9-58A3-79E5-DE01-C8E288CE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56981"/>
            <a:ext cx="3140209" cy="26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Tip!</a:t>
            </a:r>
          </a:p>
          <a:p>
            <a:pPr lvl="2"/>
            <a:r>
              <a:rPr lang="ko-KR" altLang="en-US" dirty="0"/>
              <a:t>파이썬 내장함수 사용으로 코드 재사용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99592" y="242545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['original', 'red', 'green', 'blue']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images = [image, red, green, blue]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[None, 'gray', 'gray', 'gray']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(title,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c)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(titles, images,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idx+1)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이미지 순서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=c)</a:t>
            </a:r>
          </a:p>
        </p:txBody>
      </p:sp>
    </p:spTree>
    <p:extLst>
      <p:ext uri="{BB962C8B-B14F-4D97-AF65-F5344CB8AC3E}">
        <p14:creationId xmlns:p14="http://schemas.microsoft.com/office/powerpoint/2010/main" val="3090167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1932397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10,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50,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[:,3:] = 1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로 변경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m2, mask=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덧셈 수행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그냥 연산해버리면 소수점이 나와서 값이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버려짐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자료형을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float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으로 바꿔주는데 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(m2)        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가 있다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</p:txBody>
      </p:sp>
    </p:spTree>
    <p:extLst>
      <p:ext uri="{BB962C8B-B14F-4D97-AF65-F5344CB8AC3E}">
        <p14:creationId xmlns:p14="http://schemas.microsoft.com/office/powerpoint/2010/main" val="110845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['m1', 'm2',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'm_add1', 'm_add2', 'm_div1', 'm_div2']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'[{title}] = \n{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(title)}\n')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2B867-1C39-5320-16E8-88C541A0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46252"/>
            <a:ext cx="1062822" cy="2857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31A5F5-3D04-CA23-9488-8A13461DEC7A}"/>
              </a:ext>
            </a:extLst>
          </p:cNvPr>
          <p:cNvSpPr/>
          <p:nvPr/>
        </p:nvSpPr>
        <p:spPr>
          <a:xfrm>
            <a:off x="2244672" y="3175165"/>
            <a:ext cx="6248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은 문자열로 들어온 입력을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변수나 함수로 인식하여 실행할 수 있게 해 줌</a:t>
            </a:r>
          </a:p>
          <a:p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굉장히 편리하지만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나쁜 예시로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</a:t>
            </a: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아이디나 비밀번호를</a:t>
            </a:r>
            <a:r>
              <a:rPr lang="en-US" altLang="ko-KR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입력 받는 부분에서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비슷한 함수를 사용했다가</a:t>
            </a:r>
            <a:r>
              <a:rPr lang="ko-KR" altLang="en-US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해커가 취약점 발견하고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관리자계정으로 접속을 하여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데이터를 갈취해 간 사례가 적지 않게 있었음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9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31A5F5-3D04-CA23-9488-8A13461DEC7A}"/>
              </a:ext>
            </a:extLst>
          </p:cNvPr>
          <p:cNvSpPr/>
          <p:nvPr/>
        </p:nvSpPr>
        <p:spPr>
          <a:xfrm>
            <a:off x="1790600" y="2857500"/>
            <a:ext cx="6248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원래는 이미지끼리 </a:t>
            </a:r>
            <a:r>
              <a:rPr lang="en-US" altLang="ko-KR" sz="1600" b="1" dirty="0">
                <a:effectLst/>
                <a:latin typeface="ubuntu mono derivative powerline" panose="020B0509030602030204" pitchFamily="49" charset="0"/>
              </a:rPr>
              <a:t>or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, and, not, </a:t>
            </a:r>
            <a:r>
              <a:rPr lang="en-US" altLang="ko-KR" sz="1600" b="1" dirty="0" err="1">
                <a:latin typeface="ubuntu mono derivative powerline" panose="020B0509030602030204" pitchFamily="49" charset="0"/>
              </a:rPr>
              <a:t>xor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연산을 통해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이미지 좌표를 구하고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,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 합성하는 방식의 예제가 있으나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수업 진행에 있어 이해에 어려움이 있을 것 같아 약간 변경함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교재 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180p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의 심화 예제코드를 꼭 실행해보고 이해해보기 바람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ko-KR" altLang="en-US" sz="1600" b="1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불러오기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[1]//8,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[0]//8), interpolation=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INTER_LINEAR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조절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너무 크니까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8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 작게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image',image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915C2-A4F6-F291-42D3-4B96ED8E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206500"/>
            <a:ext cx="1736112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2-1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 == 0, 255, 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배경 색 흰색으로 변경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('image2',image2)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(image2,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흑백 전환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('image3',image3)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(image3 != 255, 0, image3)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배경을 제외한 나머지 색 전부 검은색으로 변환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('image4', image4)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8CE2AA-0D82-779E-77A8-92A9B7F0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4" y="1435931"/>
            <a:ext cx="1397155" cy="1633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BB40D8-AE31-2011-2F59-001F1A07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65" y="2527375"/>
            <a:ext cx="1397155" cy="1633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AE5329-3F2E-6665-3E8F-47939D41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737" y="3649588"/>
            <a:ext cx="1397155" cy="16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2-2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ret, thresh1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0, 255,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이진화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('thresh1', thresh1)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255 - thresh1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색 반전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B3C47-E0EA-D226-8EEA-B6C611DB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50793"/>
            <a:ext cx="1889594" cy="2209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C2C01F-450C-F655-E264-605564B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53" y="2950793"/>
            <a:ext cx="1889594" cy="2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4.4.1 </a:t>
            </a:r>
            <a:r>
              <a:rPr lang="ko-KR" altLang="en-US" dirty="0"/>
              <a:t>영상파일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/OpenCV-Python/2022-10-04/images/test_image.jpg'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title1, title2 = 'cv2gray', 'cv2color'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cv2gray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cv2color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(title1, cv2gray)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(title2, cv2color)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destroyAllWindows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B5FE72-3CAD-4A9C-55A1-B93037D7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5" y="644078"/>
            <a:ext cx="3020801" cy="1642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077B1-61A6-82CE-9D03-5EC25C3DE438}"/>
              </a:ext>
            </a:extLst>
          </p:cNvPr>
          <p:cNvSpPr txBox="1"/>
          <p:nvPr/>
        </p:nvSpPr>
        <p:spPr>
          <a:xfrm>
            <a:off x="3811336" y="3858879"/>
            <a:ext cx="484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 </a:t>
            </a:r>
            <a:r>
              <a:rPr lang="ko-KR" altLang="en-US" b="1" dirty="0">
                <a:solidFill>
                  <a:srgbClr val="FF0000"/>
                </a:solidFill>
              </a:rPr>
              <a:t>절대경로 또는 실행 디렉터리로부터 상대경로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B496F-FAE3-F7EB-55EB-89AB2FCDE25E}"/>
              </a:ext>
            </a:extLst>
          </p:cNvPr>
          <p:cNvSpPr/>
          <p:nvPr/>
        </p:nvSpPr>
        <p:spPr>
          <a:xfrm>
            <a:off x="3059832" y="3331305"/>
            <a:ext cx="1649565" cy="515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5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4.4.2 </a:t>
            </a:r>
            <a:r>
              <a:rPr lang="ko-KR" altLang="en-US" dirty="0"/>
              <a:t>영상파일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/OpenCV-Python/2022-10-04/images/test_image.jpg'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save_images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/'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params_jpg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IMWRITE_JPEG_QUALITY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10)     # JPEG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화질 설정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params_png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IMWRITE_PNG_COMPRESSION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9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)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  # PNG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압축율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 설정</a:t>
            </a: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86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4.4.2 </a:t>
            </a:r>
            <a:r>
              <a:rPr lang="ko-KR" altLang="en-US" dirty="0"/>
              <a:t>영상파일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}write_test1.jpg',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}write_test2.jpg', 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params_jpg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}write_test3.png',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}write_test4.png', 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params_png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rint(‘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저장완료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DAA40D-4BDF-33BF-28E0-B7D9AF5E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86" y="1206500"/>
            <a:ext cx="2152950" cy="1057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CC0623-1D3A-E1E0-53E5-E1E1D847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776186"/>
            <a:ext cx="1584176" cy="15890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68D589-433C-714F-1360-DB75636DA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45" y="3780001"/>
            <a:ext cx="1584176" cy="1584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19EC79-7C9A-11CC-B397-E81EEDEF1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593" y="3217540"/>
            <a:ext cx="3492239" cy="239753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3DDD97-B3E4-5F72-2768-D487AB6E496F}"/>
              </a:ext>
            </a:extLst>
          </p:cNvPr>
          <p:cNvCxnSpPr/>
          <p:nvPr/>
        </p:nvCxnSpPr>
        <p:spPr>
          <a:xfrm>
            <a:off x="5940154" y="4297660"/>
            <a:ext cx="216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A292D0-9AD0-5627-A84B-1550231893F4}"/>
              </a:ext>
            </a:extLst>
          </p:cNvPr>
          <p:cNvCxnSpPr/>
          <p:nvPr/>
        </p:nvCxnSpPr>
        <p:spPr>
          <a:xfrm>
            <a:off x="7683450" y="4297660"/>
            <a:ext cx="216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90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break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exposure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CAP_PROP_EXPOSURE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노출 속성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974E57-790F-28F5-F6E6-24BE1F57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746" y="1196911"/>
            <a:ext cx="3365726" cy="26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5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fps = 29.97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delay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(1000/fps)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size = (640, 360)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VideoWriter_fourcc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(*'DX50’)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속성을 실행창에 출력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print('width x height: ',size)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VideoWriterfourcc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: 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f'delay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: {delay}')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print('fps: ',fps)</a:t>
            </a:r>
          </a:p>
        </p:txBody>
      </p:sp>
    </p:spTree>
    <p:extLst>
      <p:ext uri="{BB962C8B-B14F-4D97-AF65-F5344CB8AC3E}">
        <p14:creationId xmlns:p14="http://schemas.microsoft.com/office/powerpoint/2010/main" val="205414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속성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CAP_PROP_ZOOM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CAP_PROP_FOCUS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CAP_PROP_FRAME_WIDTH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size[0])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CAP_PROP_FRAME_HEIGHT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size[1])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동영상파일 개방 및 코덱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해상도 설정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writer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VideoWriter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save_videos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/test_video1.avi',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fps, size)</a:t>
            </a:r>
          </a:p>
        </p:txBody>
      </p:sp>
    </p:spTree>
    <p:extLst>
      <p:ext uri="{BB962C8B-B14F-4D97-AF65-F5344CB8AC3E}">
        <p14:creationId xmlns:p14="http://schemas.microsoft.com/office/powerpoint/2010/main" val="401123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break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writer.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(frame)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writer.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	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쓰기 종료</a:t>
            </a:r>
            <a:endParaRPr lang="en-US" altLang="ko-KR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종료</a:t>
            </a:r>
            <a:endParaRPr lang="en-US" altLang="ko-KR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9C79E-DAF2-2789-2CBF-495F0B2A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5452"/>
            <a:ext cx="40208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0509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9478</TotalTime>
  <Words>3589</Words>
  <Application>Microsoft Office PowerPoint</Application>
  <PresentationFormat>화면 슬라이드 쇼(16:10)</PresentationFormat>
  <Paragraphs>448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powerline</vt:lpstr>
      <vt:lpstr>Wingdings</vt:lpstr>
      <vt:lpstr>2022 강의-영상처리</vt:lpstr>
      <vt:lpstr>CHAPTER 04 인터페이스 기초 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430</cp:revision>
  <cp:lastPrinted>2022-09-13T07:27:14Z</cp:lastPrinted>
  <dcterms:created xsi:type="dcterms:W3CDTF">2017-02-21T08:17:22Z</dcterms:created>
  <dcterms:modified xsi:type="dcterms:W3CDTF">2022-10-14T21:56:23Z</dcterms:modified>
</cp:coreProperties>
</file>